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77" r:id="rId5"/>
    <p:sldId id="274" r:id="rId6"/>
    <p:sldId id="260" r:id="rId7"/>
    <p:sldId id="272" r:id="rId8"/>
    <p:sldId id="279" r:id="rId9"/>
    <p:sldId id="261" r:id="rId10"/>
    <p:sldId id="262" r:id="rId11"/>
    <p:sldId id="278" r:id="rId12"/>
    <p:sldId id="276" r:id="rId13"/>
    <p:sldId id="275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54"/>
    <p:restoredTop sz="82256" autoAdjust="0"/>
  </p:normalViewPr>
  <p:slideViewPr>
    <p:cSldViewPr>
      <p:cViewPr varScale="1">
        <p:scale>
          <a:sx n="94" d="100"/>
          <a:sy n="94" d="100"/>
        </p:scale>
        <p:origin x="11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35E5E-213D-CF4D-9E50-038C19EF4AE6}" type="datetimeFigureOut">
              <a:rPr lang="en-GB" smtClean="0"/>
              <a:t>11/12/2021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C654-572D-324A-AF23-F0F3A7D9E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487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DB0F3-0607-DA4D-9833-A73566348A0D}" type="datetimeFigureOut">
              <a:rPr lang="en-GB" smtClean="0"/>
              <a:t>11/12/2021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2D7CB-80C2-8D42-8A80-FB8F812C5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CL112B1234528D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2D7CB-80C2-8D42-8A80-FB8F812C5D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3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2D7CB-80C2-8D42-8A80-FB8F812C5D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8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2D7CB-80C2-8D42-8A80-FB8F812C5D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86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2D7CB-80C2-8D42-8A80-FB8F812C5D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A474E6-A296-4959-A027-87A03AEFA6DD}" type="datetimeFigureOut">
              <a:rPr lang="en-AU" smtClean="0"/>
              <a:pPr/>
              <a:t>11/12/21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BC3092-3B72-47C8-9026-3D3DD210C12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74E6-A296-4959-A027-87A03AEFA6DD}" type="datetimeFigureOut">
              <a:rPr lang="en-AU" smtClean="0"/>
              <a:pPr/>
              <a:t>11/12/21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092-3B72-47C8-9026-3D3DD210C12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74E6-A296-4959-A027-87A03AEFA6DD}" type="datetimeFigureOut">
              <a:rPr lang="en-AU" smtClean="0"/>
              <a:pPr/>
              <a:t>11/12/21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092-3B72-47C8-9026-3D3DD210C12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74E6-A296-4959-A027-87A03AEFA6DD}" type="datetimeFigureOut">
              <a:rPr lang="en-AU" smtClean="0"/>
              <a:pPr/>
              <a:t>11/12/21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092-3B72-47C8-9026-3D3DD210C12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74E6-A296-4959-A027-87A03AEFA6DD}" type="datetimeFigureOut">
              <a:rPr lang="en-AU" smtClean="0"/>
              <a:pPr/>
              <a:t>11/12/21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092-3B72-47C8-9026-3D3DD210C12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74E6-A296-4959-A027-87A03AEFA6DD}" type="datetimeFigureOut">
              <a:rPr lang="en-AU" smtClean="0"/>
              <a:pPr/>
              <a:t>11/12/21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092-3B72-47C8-9026-3D3DD210C12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74E6-A296-4959-A027-87A03AEFA6DD}" type="datetimeFigureOut">
              <a:rPr lang="en-AU" smtClean="0"/>
              <a:pPr/>
              <a:t>11/12/21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092-3B72-47C8-9026-3D3DD210C12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74E6-A296-4959-A027-87A03AEFA6DD}" type="datetimeFigureOut">
              <a:rPr lang="en-AU" smtClean="0"/>
              <a:pPr/>
              <a:t>11/12/21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092-3B72-47C8-9026-3D3DD210C12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74E6-A296-4959-A027-87A03AEFA6DD}" type="datetimeFigureOut">
              <a:rPr lang="en-AU" smtClean="0"/>
              <a:pPr/>
              <a:t>11/12/21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092-3B72-47C8-9026-3D3DD210C12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1A474E6-A296-4959-A027-87A03AEFA6DD}" type="datetimeFigureOut">
              <a:rPr lang="en-AU" smtClean="0"/>
              <a:pPr/>
              <a:t>11/12/21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092-3B72-47C8-9026-3D3DD210C12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A474E6-A296-4959-A027-87A03AEFA6DD}" type="datetimeFigureOut">
              <a:rPr lang="en-AU" smtClean="0"/>
              <a:pPr/>
              <a:t>11/12/21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BC3092-3B72-47C8-9026-3D3DD210C12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A474E6-A296-4959-A027-87A03AEFA6DD}" type="datetimeFigureOut">
              <a:rPr lang="en-AU" smtClean="0"/>
              <a:pPr/>
              <a:t>11/12/21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BC3092-3B72-47C8-9026-3D3DD210C12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hyperlink" Target="https://wapldmc.overdrive.com/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.libbyapp.com/6103.ht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s.apple.com/us/genre/books/id38" TargetMode="External"/><Relationship Id="rId13" Type="http://schemas.openxmlformats.org/officeDocument/2006/relationships/hyperlink" Target="https://www.free-ebooks.net/" TargetMode="External"/><Relationship Id="rId3" Type="http://schemas.openxmlformats.org/officeDocument/2006/relationships/hyperlink" Target="https://app.speakhub.io/home" TargetMode="External"/><Relationship Id="rId7" Type="http://schemas.openxmlformats.org/officeDocument/2006/relationships/hyperlink" Target="https://books.google.com/" TargetMode="External"/><Relationship Id="rId12" Type="http://schemas.openxmlformats.org/officeDocument/2006/relationships/hyperlink" Target="https://manybooks.net/" TargetMode="External"/><Relationship Id="rId2" Type="http://schemas.openxmlformats.org/officeDocument/2006/relationships/hyperlink" Target="https://librivox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hyperlink" Target="https://bookboon.com/" TargetMode="External"/><Relationship Id="rId5" Type="http://schemas.openxmlformats.org/officeDocument/2006/relationships/image" Target="../media/image31.png"/><Relationship Id="rId10" Type="http://schemas.openxmlformats.org/officeDocument/2006/relationships/hyperlink" Target="https://archive.org/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s://www.gutenberg.org/" TargetMode="External"/><Relationship Id="rId14" Type="http://schemas.openxmlformats.org/officeDocument/2006/relationships/hyperlink" Target="https://issuu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-ebooks.net/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books.apple.com/us/genre/books/id38" TargetMode="External"/><Relationship Id="rId7" Type="http://schemas.openxmlformats.org/officeDocument/2006/relationships/hyperlink" Target="https://manybooks.net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books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ookboon.com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archive.org/" TargetMode="External"/><Relationship Id="rId10" Type="http://schemas.openxmlformats.org/officeDocument/2006/relationships/hyperlink" Target="https://issuu.com/" TargetMode="External"/><Relationship Id="rId4" Type="http://schemas.openxmlformats.org/officeDocument/2006/relationships/hyperlink" Target="https://www.gutenberg.org/" TargetMode="External"/><Relationship Id="rId9" Type="http://schemas.openxmlformats.org/officeDocument/2006/relationships/hyperlink" Target="https://librivox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yswater.wa.gov.au/arts-and-leisure/libraries/e-library-and-catalogue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nopy.com/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hyperlink" Target="http://www.bayswater.wa.gov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tiff"/><Relationship Id="rId5" Type="http://schemas.openxmlformats.org/officeDocument/2006/relationships/image" Target="../media/image14.jpeg"/><Relationship Id="rId10" Type="http://schemas.openxmlformats.org/officeDocument/2006/relationships/hyperlink" Target="https://wapldmc.overdrive.com/" TargetMode="External"/><Relationship Id="rId4" Type="http://schemas.openxmlformats.org/officeDocument/2006/relationships/hyperlink" Target="https://bayswater.borrowbox.com/" TargetMode="Externa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apldmc.overdriv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829761"/>
          </a:xfrm>
        </p:spPr>
        <p:txBody>
          <a:bodyPr>
            <a:norm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eBooks, </a:t>
            </a:r>
            <a:r>
              <a:rPr lang="en-AU" dirty="0" err="1">
                <a:latin typeface="Calibri" panose="020F0502020204030204" pitchFamily="34" charset="0"/>
                <a:cs typeface="Calibri" panose="020F0502020204030204" pitchFamily="34" charset="0"/>
              </a:rPr>
              <a:t>eAudio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AU" dirty="0" err="1">
                <a:latin typeface="Calibri" panose="020F0502020204030204" pitchFamily="34" charset="0"/>
                <a:cs typeface="Calibri" panose="020F0502020204030204" pitchFamily="34" charset="0"/>
              </a:rPr>
              <a:t>eMagazines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5904656" cy="504056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Access online resources PC/tablet</a:t>
            </a:r>
          </a:p>
        </p:txBody>
      </p:sp>
      <p:pic>
        <p:nvPicPr>
          <p:cNvPr id="1027" name="Picture 3" descr="C:\Users\Tony\Desktop\Library Classes\images\em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799"/>
            <a:ext cx="4680520" cy="2537335"/>
          </a:xfrm>
          <a:prstGeom prst="rect">
            <a:avLst/>
          </a:prstGeom>
          <a:noFill/>
        </p:spPr>
      </p:pic>
      <p:pic>
        <p:nvPicPr>
          <p:cNvPr id="5" name="Picture 8" descr="C:\Users\Tony\Desktop\ipad adv\Magoo Logo 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2329805" cy="142773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2492114" cy="7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4545" y="1415771"/>
            <a:ext cx="8229600" cy="2232248"/>
          </a:xfrm>
        </p:spPr>
        <p:txBody>
          <a:bodyPr>
            <a:normAutofit/>
          </a:bodyPr>
          <a:lstStyle/>
          <a:p>
            <a:r>
              <a:rPr lang="en-AU" dirty="0"/>
              <a:t>Magazines can be read in the Browser on your computer or via an app on many smart devices.</a:t>
            </a:r>
          </a:p>
          <a:p>
            <a:endParaRPr lang="en-AU" sz="800" dirty="0"/>
          </a:p>
          <a:p>
            <a:r>
              <a:rPr lang="en-AU" dirty="0"/>
              <a:t>You must create a </a:t>
            </a:r>
            <a:r>
              <a:rPr lang="en-AU" dirty="0" err="1"/>
              <a:t>RBdigital</a:t>
            </a:r>
            <a:r>
              <a:rPr lang="en-AU" dirty="0"/>
              <a:t> account to read magazines. (Zinio accounts will also work)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AU" dirty="0" err="1"/>
              <a:t>Rbdigital</a:t>
            </a:r>
            <a:r>
              <a:rPr lang="en-AU" dirty="0"/>
              <a:t> ...on the PC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771" y="0"/>
            <a:ext cx="2343540" cy="1811406"/>
          </a:xfrm>
          <a:prstGeom prst="rect">
            <a:avLst/>
          </a:prstGeom>
        </p:spPr>
      </p:pic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2485FAF-1FCE-9143-A14A-3043867D66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254637"/>
            <a:ext cx="2350048" cy="342900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7B4DE13-A0AE-F84F-BF70-B75E3C795055}"/>
              </a:ext>
            </a:extLst>
          </p:cNvPr>
          <p:cNvSpPr txBox="1">
            <a:spLocks/>
          </p:cNvSpPr>
          <p:nvPr/>
        </p:nvSpPr>
        <p:spPr>
          <a:xfrm>
            <a:off x="424545" y="3501008"/>
            <a:ext cx="6091671" cy="259228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AU" dirty="0"/>
              <a:t>The service is free when accessed via your library  City of Bayswater.</a:t>
            </a:r>
          </a:p>
          <a:p>
            <a:endParaRPr lang="en-AU" sz="800" dirty="0"/>
          </a:p>
          <a:p>
            <a:r>
              <a:rPr lang="en-AU" dirty="0"/>
              <a:t>Magazines can also be purchased directly.</a:t>
            </a:r>
          </a:p>
          <a:p>
            <a:endParaRPr lang="en-AU" sz="800" dirty="0"/>
          </a:p>
          <a:p>
            <a:r>
              <a:rPr lang="en-AU" dirty="0"/>
              <a:t>Use the Launch Page from Bayswater Web Site.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4545" y="1415771"/>
            <a:ext cx="8229600" cy="223224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Magazines can be read in the Browser (</a:t>
            </a:r>
            <a:r>
              <a:rPr lang="en-AU" dirty="0" err="1"/>
              <a:t>overdrive.com,libbyapp.com</a:t>
            </a:r>
            <a:r>
              <a:rPr lang="en-AU" dirty="0"/>
              <a:t>) on your computer or via an app (Libby, Overdrive) on many smart devices.</a:t>
            </a:r>
          </a:p>
          <a:p>
            <a:endParaRPr lang="en-AU" sz="800" dirty="0"/>
          </a:p>
          <a:p>
            <a:r>
              <a:rPr lang="en-AU" dirty="0"/>
              <a:t>You can use Overdrive or Libby with your library account to read magazines.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AU" dirty="0"/>
              <a:t>Magazines ...PC and Devices </a:t>
            </a:r>
          </a:p>
        </p:txBody>
      </p:sp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2485FAF-1FCE-9143-A14A-3043867D66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254637"/>
            <a:ext cx="2350048" cy="342900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7B4DE13-A0AE-F84F-BF70-B75E3C795055}"/>
              </a:ext>
            </a:extLst>
          </p:cNvPr>
          <p:cNvSpPr txBox="1">
            <a:spLocks/>
          </p:cNvSpPr>
          <p:nvPr/>
        </p:nvSpPr>
        <p:spPr>
          <a:xfrm>
            <a:off x="424545" y="3648019"/>
            <a:ext cx="6091671" cy="25922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AU" dirty="0"/>
              <a:t>The service is free when accessed via your library  City of Bayswater.</a:t>
            </a:r>
          </a:p>
          <a:p>
            <a:pPr marL="109728" indent="0">
              <a:buNone/>
            </a:pPr>
            <a:endParaRPr lang="en-AU" sz="800" dirty="0"/>
          </a:p>
          <a:p>
            <a:r>
              <a:rPr lang="en-AU" dirty="0"/>
              <a:t>Use the Launch Page from Bayswater Web Site.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C65D693-6E0F-4B91-A68A-89610394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091" y="274638"/>
            <a:ext cx="1069908" cy="107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1AE15432-7457-477E-A305-62D11DA1E4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476" y="274638"/>
            <a:ext cx="1095139" cy="10951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0F0B26-ADF2-47CB-A6B4-655899FA4FDE}"/>
              </a:ext>
            </a:extLst>
          </p:cNvPr>
          <p:cNvSpPr/>
          <p:nvPr/>
        </p:nvSpPr>
        <p:spPr>
          <a:xfrm>
            <a:off x="-86957" y="6422027"/>
            <a:ext cx="3523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User filter + Media Type for Magazines</a:t>
            </a:r>
          </a:p>
          <a:p>
            <a:r>
              <a:rPr lang="en-AU" sz="1400" dirty="0">
                <a:solidFill>
                  <a:schemeClr val="bg1"/>
                </a:solidFill>
              </a:rPr>
              <a:t>Click search magnifying glass then media type</a:t>
            </a:r>
          </a:p>
        </p:txBody>
      </p:sp>
    </p:spTree>
    <p:extLst>
      <p:ext uri="{BB962C8B-B14F-4D97-AF65-F5344CB8AC3E}">
        <p14:creationId xmlns:p14="http://schemas.microsoft.com/office/powerpoint/2010/main" val="37354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There are many App versions of eReaders available including: Overdrive, Libby, Borrow Box</a:t>
            </a:r>
          </a:p>
          <a:p>
            <a:r>
              <a:rPr lang="en-AU" dirty="0" err="1"/>
              <a:t>iOS</a:t>
            </a:r>
            <a:r>
              <a:rPr lang="en-AU" dirty="0"/>
              <a:t> – </a:t>
            </a:r>
            <a:r>
              <a:rPr lang="en-AU" dirty="0" err="1"/>
              <a:t>iPad</a:t>
            </a:r>
            <a:r>
              <a:rPr lang="en-AU" dirty="0"/>
              <a:t>, </a:t>
            </a:r>
            <a:r>
              <a:rPr lang="en-AU" dirty="0" err="1"/>
              <a:t>iPhone</a:t>
            </a:r>
            <a:endParaRPr lang="en-AU" dirty="0"/>
          </a:p>
          <a:p>
            <a:endParaRPr lang="en-AU" dirty="0"/>
          </a:p>
          <a:p>
            <a:r>
              <a:rPr lang="en-AU" dirty="0"/>
              <a:t>Android</a:t>
            </a:r>
          </a:p>
          <a:p>
            <a:endParaRPr lang="en-AU" dirty="0"/>
          </a:p>
          <a:p>
            <a:r>
              <a:rPr lang="en-AU" dirty="0"/>
              <a:t>Windows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Apps – Let’s test them out!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632"/>
          <a:stretch/>
        </p:blipFill>
        <p:spPr>
          <a:xfrm>
            <a:off x="4259684" y="3644616"/>
            <a:ext cx="3336652" cy="11938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D5C82E-17EC-4636-837A-220BE6610DEC}"/>
              </a:ext>
            </a:extLst>
          </p:cNvPr>
          <p:cNvSpPr/>
          <p:nvPr/>
        </p:nvSpPr>
        <p:spPr>
          <a:xfrm>
            <a:off x="11196" y="6559498"/>
            <a:ext cx="3246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*</a:t>
            </a:r>
            <a:r>
              <a:rPr lang="en-AU" sz="1400" dirty="0" err="1">
                <a:solidFill>
                  <a:schemeClr val="bg1"/>
                </a:solidFill>
              </a:rPr>
              <a:t>Kanopy</a:t>
            </a:r>
            <a:r>
              <a:rPr lang="en-AU" sz="1400" dirty="0">
                <a:solidFill>
                  <a:schemeClr val="bg1"/>
                </a:solidFill>
              </a:rPr>
              <a:t> – New The Great Courses</a:t>
            </a:r>
          </a:p>
        </p:txBody>
      </p:sp>
      <p:pic>
        <p:nvPicPr>
          <p:cNvPr id="1026" name="Picture 2" descr="Image result for libby library">
            <a:extLst>
              <a:ext uri="{FF2B5EF4-FFF2-40B4-BE49-F238E27FC236}">
                <a16:creationId xmlns:a16="http://schemas.microsoft.com/office/drawing/2014/main" id="{2314A499-B3A9-4873-8641-61723F006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379" y="3663421"/>
            <a:ext cx="1008112" cy="106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EBE822-BD4A-41A0-9E13-ED978214AC51}"/>
              </a:ext>
            </a:extLst>
          </p:cNvPr>
          <p:cNvSpPr/>
          <p:nvPr/>
        </p:nvSpPr>
        <p:spPr>
          <a:xfrm>
            <a:off x="4803048" y="6176215"/>
            <a:ext cx="33403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https://help.libbyapp.com/6103.htm</a:t>
            </a:r>
            <a:endParaRPr lang="en-A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400" y="5107164"/>
            <a:ext cx="8229600" cy="1382210"/>
          </a:xfrm>
        </p:spPr>
        <p:txBody>
          <a:bodyPr>
            <a:normAutofit/>
          </a:bodyPr>
          <a:lstStyle/>
          <a:p>
            <a:r>
              <a:rPr lang="en-AU" dirty="0" err="1">
                <a:hlinkClick r:id="rId2"/>
              </a:rPr>
              <a:t>LibriVox</a:t>
            </a:r>
            <a:r>
              <a:rPr lang="en-AU" dirty="0">
                <a:hlinkClick r:id="rId2"/>
              </a:rPr>
              <a:t> (audio) </a:t>
            </a:r>
            <a:endParaRPr lang="en-A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OK Google, talk to Book Reader </a:t>
            </a:r>
            <a:r>
              <a:rPr lang="en-AU" dirty="0">
                <a:hlinkClick r:id="rId3"/>
              </a:rPr>
              <a:t>(</a:t>
            </a:r>
            <a:r>
              <a:rPr lang="en-AU" dirty="0" err="1">
                <a:hlinkClick r:id="rId3"/>
              </a:rPr>
              <a:t>speakhub</a:t>
            </a:r>
            <a:r>
              <a:rPr lang="en-AU" dirty="0">
                <a:hlinkClick r:id="rId3"/>
              </a:rPr>
              <a:t>)</a:t>
            </a:r>
            <a:endParaRPr lang="en-A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Hey Google ask Book Reader to play Dracula Guest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Lets Explore some other sites...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12776"/>
            <a:ext cx="2428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8329" y="4227314"/>
            <a:ext cx="1436616" cy="107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920396"/>
            <a:ext cx="16668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276EB89-FB17-44DA-BA34-C8931724B93A}"/>
              </a:ext>
            </a:extLst>
          </p:cNvPr>
          <p:cNvSpPr txBox="1">
            <a:spLocks/>
          </p:cNvSpPr>
          <p:nvPr/>
        </p:nvSpPr>
        <p:spPr>
          <a:xfrm>
            <a:off x="457200" y="1268761"/>
            <a:ext cx="7283152" cy="396043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AU" dirty="0">
                <a:hlinkClick r:id="rId7"/>
              </a:rPr>
              <a:t>Google </a:t>
            </a:r>
            <a:r>
              <a:rPr lang="en-AU" dirty="0" err="1">
                <a:hlinkClick r:id="rId7"/>
              </a:rPr>
              <a:t>eBookstore</a:t>
            </a:r>
            <a:endParaRPr lang="en-AU" dirty="0"/>
          </a:p>
          <a:p>
            <a:r>
              <a:rPr lang="en-AU" dirty="0">
                <a:hlinkClick r:id="rId8"/>
              </a:rPr>
              <a:t>iTunes - </a:t>
            </a:r>
            <a:r>
              <a:rPr lang="en-AU" dirty="0" err="1">
                <a:hlinkClick r:id="rId8"/>
              </a:rPr>
              <a:t>iBooks</a:t>
            </a:r>
            <a:endParaRPr lang="en-AU" dirty="0"/>
          </a:p>
          <a:p>
            <a:r>
              <a:rPr lang="en-AU" dirty="0">
                <a:hlinkClick r:id="rId9"/>
              </a:rPr>
              <a:t>Project </a:t>
            </a:r>
            <a:r>
              <a:rPr lang="en-AU" dirty="0" err="1">
                <a:hlinkClick r:id="rId9"/>
              </a:rPr>
              <a:t>Gutenburg</a:t>
            </a:r>
            <a:endParaRPr lang="en-AU" dirty="0"/>
          </a:p>
          <a:p>
            <a:r>
              <a:rPr lang="en-AU" dirty="0">
                <a:hlinkClick r:id="rId10"/>
              </a:rPr>
              <a:t>Internet Archive</a:t>
            </a:r>
            <a:endParaRPr lang="en-AU" dirty="0"/>
          </a:p>
          <a:p>
            <a:r>
              <a:rPr lang="en-AU" dirty="0" err="1">
                <a:hlinkClick r:id="rId11"/>
              </a:rPr>
              <a:t>BookBoon</a:t>
            </a:r>
            <a:r>
              <a:rPr lang="en-AU" dirty="0">
                <a:hlinkClick r:id="rId11"/>
              </a:rPr>
              <a:t> (technical)</a:t>
            </a:r>
            <a:endParaRPr lang="en-AU" dirty="0"/>
          </a:p>
          <a:p>
            <a:r>
              <a:rPr lang="en-AU" dirty="0">
                <a:hlinkClick r:id="rId12"/>
              </a:rPr>
              <a:t>ManyBooks.net</a:t>
            </a:r>
            <a:endParaRPr lang="en-AU" dirty="0"/>
          </a:p>
          <a:p>
            <a:r>
              <a:rPr lang="en-AU" dirty="0">
                <a:hlinkClick r:id="rId13"/>
              </a:rPr>
              <a:t>Free eBooks.net</a:t>
            </a:r>
            <a:endParaRPr lang="en-AU" dirty="0"/>
          </a:p>
          <a:p>
            <a:r>
              <a:rPr lang="en-AU" dirty="0" err="1">
                <a:hlinkClick r:id="rId2"/>
              </a:rPr>
              <a:t>LibriVox</a:t>
            </a:r>
            <a:r>
              <a:rPr lang="en-AU" dirty="0">
                <a:hlinkClick r:id="rId2"/>
              </a:rPr>
              <a:t> (audio)</a:t>
            </a:r>
            <a:endParaRPr lang="en-AU" dirty="0"/>
          </a:p>
          <a:p>
            <a:r>
              <a:rPr lang="en-AU" dirty="0" err="1">
                <a:hlinkClick r:id="rId14"/>
              </a:rPr>
              <a:t>Issuu</a:t>
            </a:r>
            <a:endParaRPr lang="en-AU" dirty="0"/>
          </a:p>
          <a:p>
            <a:endParaRPr lang="en-AU" dirty="0"/>
          </a:p>
          <a:p>
            <a:pPr>
              <a:buFont typeface="Wingdings 3"/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5589240"/>
            <a:ext cx="8229600" cy="1080119"/>
          </a:xfrm>
        </p:spPr>
        <p:txBody>
          <a:bodyPr>
            <a:normAutofit lnSpcReduction="10000"/>
          </a:bodyPr>
          <a:lstStyle/>
          <a:p>
            <a:pPr marL="624078" indent="-514350" algn="r">
              <a:buNone/>
            </a:pPr>
            <a:r>
              <a:rPr lang="en-AU" sz="3200" dirty="0"/>
              <a:t>support@magooit.com.au</a:t>
            </a:r>
          </a:p>
          <a:p>
            <a:pPr marL="624078" indent="-514350" algn="r">
              <a:buNone/>
            </a:pPr>
            <a:r>
              <a:rPr lang="en-AU" sz="3200" dirty="0"/>
              <a:t>www.magooit.com.au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5229920" cy="403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653136"/>
            <a:ext cx="2492114" cy="7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947672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Electronic distribution of multimedia, audio and written word.</a:t>
            </a:r>
          </a:p>
          <a:p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Available for download online, files can be read on your computer or smart device.</a:t>
            </a:r>
          </a:p>
          <a:p>
            <a:endParaRPr lang="en-AU" dirty="0"/>
          </a:p>
          <a:p>
            <a:pPr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What’s all this </a:t>
            </a:r>
            <a:r>
              <a:rPr lang="en-AU" dirty="0" err="1">
                <a:latin typeface="Calibri" panose="020F0502020204030204" pitchFamily="34" charset="0"/>
                <a:cs typeface="Calibri" panose="020F0502020204030204" pitchFamily="34" charset="0"/>
              </a:rPr>
              <a:t>eStuff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5776" y="3645024"/>
            <a:ext cx="6156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eBook: 	a book-length publication in digital form, 	consisting of text and images.</a:t>
            </a:r>
          </a:p>
          <a:p>
            <a:endParaRPr lang="en-AU" sz="2000" dirty="0"/>
          </a:p>
          <a:p>
            <a:r>
              <a:rPr lang="en-AU" sz="2000" dirty="0" err="1"/>
              <a:t>eMagazine</a:t>
            </a:r>
            <a:r>
              <a:rPr lang="en-AU" sz="2000" dirty="0"/>
              <a:t>: online versions of magazines</a:t>
            </a:r>
          </a:p>
          <a:p>
            <a:endParaRPr lang="en-AU" sz="2000" dirty="0"/>
          </a:p>
          <a:p>
            <a:r>
              <a:rPr lang="en-AU" sz="2000" dirty="0" err="1"/>
              <a:t>eAudio</a:t>
            </a:r>
            <a:r>
              <a:rPr lang="en-AU" sz="2000" dirty="0"/>
              <a:t>: Spoken word, narrated books, podcasts, music.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1634854" cy="233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72009"/>
            <a:ext cx="7283152" cy="4525963"/>
          </a:xfrm>
        </p:spPr>
        <p:txBody>
          <a:bodyPr>
            <a:normAutofit fontScale="92500" lnSpcReduction="10000"/>
          </a:bodyPr>
          <a:lstStyle/>
          <a:p>
            <a:r>
              <a:rPr lang="en-AU" u="sng" dirty="0"/>
              <a:t>Local Libraries</a:t>
            </a:r>
          </a:p>
          <a:p>
            <a:endParaRPr lang="en-AU" dirty="0"/>
          </a:p>
          <a:p>
            <a:r>
              <a:rPr lang="en-AU" dirty="0">
                <a:hlinkClick r:id="rId2"/>
              </a:rPr>
              <a:t>Google </a:t>
            </a:r>
            <a:r>
              <a:rPr lang="en-AU" dirty="0" err="1">
                <a:hlinkClick r:id="rId2"/>
              </a:rPr>
              <a:t>eBookstore</a:t>
            </a:r>
            <a:endParaRPr lang="en-AU" dirty="0"/>
          </a:p>
          <a:p>
            <a:r>
              <a:rPr lang="en-AU" dirty="0">
                <a:hlinkClick r:id="rId3"/>
              </a:rPr>
              <a:t>iTunes - </a:t>
            </a:r>
            <a:r>
              <a:rPr lang="en-AU" dirty="0" err="1">
                <a:hlinkClick r:id="rId3"/>
              </a:rPr>
              <a:t>iBooks</a:t>
            </a:r>
            <a:endParaRPr lang="en-AU" dirty="0"/>
          </a:p>
          <a:p>
            <a:r>
              <a:rPr lang="en-AU" dirty="0">
                <a:hlinkClick r:id="rId4"/>
              </a:rPr>
              <a:t>Project </a:t>
            </a:r>
            <a:r>
              <a:rPr lang="en-AU" dirty="0" err="1">
                <a:hlinkClick r:id="rId4"/>
              </a:rPr>
              <a:t>Gutenburg</a:t>
            </a:r>
            <a:endParaRPr lang="en-AU" dirty="0"/>
          </a:p>
          <a:p>
            <a:r>
              <a:rPr lang="en-AU" dirty="0">
                <a:hlinkClick r:id="rId5"/>
              </a:rPr>
              <a:t>Internet Archive</a:t>
            </a:r>
            <a:endParaRPr lang="en-AU" dirty="0"/>
          </a:p>
          <a:p>
            <a:r>
              <a:rPr lang="en-AU" dirty="0" err="1">
                <a:hlinkClick r:id="rId6"/>
              </a:rPr>
              <a:t>BookBoon</a:t>
            </a:r>
            <a:r>
              <a:rPr lang="en-AU" dirty="0">
                <a:hlinkClick r:id="rId6"/>
              </a:rPr>
              <a:t> (technical)</a:t>
            </a:r>
            <a:endParaRPr lang="en-AU" dirty="0"/>
          </a:p>
          <a:p>
            <a:r>
              <a:rPr lang="en-AU" dirty="0">
                <a:hlinkClick r:id="rId7"/>
              </a:rPr>
              <a:t>ManyBooks.net</a:t>
            </a:r>
            <a:endParaRPr lang="en-AU" dirty="0"/>
          </a:p>
          <a:p>
            <a:r>
              <a:rPr lang="en-AU" dirty="0">
                <a:hlinkClick r:id="rId8"/>
              </a:rPr>
              <a:t>Free eBooks.net</a:t>
            </a:r>
            <a:endParaRPr lang="en-AU" dirty="0"/>
          </a:p>
          <a:p>
            <a:r>
              <a:rPr lang="en-AU" dirty="0" err="1">
                <a:hlinkClick r:id="rId9"/>
              </a:rPr>
              <a:t>LibriVox</a:t>
            </a:r>
            <a:r>
              <a:rPr lang="en-AU" dirty="0">
                <a:hlinkClick r:id="rId9"/>
              </a:rPr>
              <a:t> (audio)</a:t>
            </a:r>
            <a:endParaRPr lang="en-AU" dirty="0"/>
          </a:p>
          <a:p>
            <a:r>
              <a:rPr lang="en-AU" dirty="0" err="1">
                <a:hlinkClick r:id="rId10"/>
              </a:rPr>
              <a:t>Issuu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pPr>
              <a:buNone/>
            </a:pP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AU" dirty="0"/>
              <a:t>Where to get Free eBooks?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476672"/>
            <a:ext cx="14192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9952" y="1556792"/>
            <a:ext cx="2647578" cy="101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0032" y="2780928"/>
            <a:ext cx="3960994" cy="38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089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City of Bayswater Libraries</a:t>
            </a:r>
            <a:br>
              <a:rPr lang="en-AU" dirty="0"/>
            </a:br>
            <a:r>
              <a:rPr lang="en-AU" sz="2200" dirty="0">
                <a:hlinkClick r:id="rId3"/>
              </a:rPr>
              <a:t>https://www.bayswater.wa.gov.au/arts-and-leisure/libraries/e-library-and-catalogue</a:t>
            </a:r>
            <a:r>
              <a:rPr lang="en-AU" sz="2200" dirty="0"/>
              <a:t> (google: city of </a:t>
            </a:r>
            <a:r>
              <a:rPr lang="en-AU" sz="2200" dirty="0" err="1"/>
              <a:t>bayswater</a:t>
            </a:r>
            <a:r>
              <a:rPr lang="en-AU" sz="2200" dirty="0"/>
              <a:t> library)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35C7B3F-E64D-D24D-8361-EFD787437E37}"/>
              </a:ext>
            </a:extLst>
          </p:cNvPr>
          <p:cNvSpPr txBox="1">
            <a:spLocks/>
          </p:cNvSpPr>
          <p:nvPr/>
        </p:nvSpPr>
        <p:spPr>
          <a:xfrm>
            <a:off x="374087" y="1473002"/>
            <a:ext cx="7002313" cy="93955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AU" dirty="0"/>
              <a:t>Online Catalogue (Paper books)</a:t>
            </a:r>
          </a:p>
          <a:p>
            <a:pPr marL="109728" indent="0">
              <a:buNone/>
            </a:pPr>
            <a:r>
              <a:rPr lang="en-AU" sz="2000" dirty="0"/>
              <a:t>Browse catalogue, login to check/renew loans/history</a:t>
            </a:r>
          </a:p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671744-0A2B-2241-848D-A4EF8B3B5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05072"/>
            <a:ext cx="7645400" cy="558800"/>
          </a:xfrm>
          <a:prstGeom prst="rect">
            <a:avLst/>
          </a:prstGeom>
        </p:spPr>
      </p:pic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DD112E-0842-4D43-B2FC-4D985F2E73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989" y="4189389"/>
            <a:ext cx="4906889" cy="249732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6" name="Picture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638C7D7-5600-1A42-86F2-DA3F64D5D9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4094428"/>
            <a:ext cx="2928341" cy="259228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E5CBCCA-A060-9F4C-A64F-5E6E6FF0AD54}"/>
              </a:ext>
            </a:extLst>
          </p:cNvPr>
          <p:cNvSpPr/>
          <p:nvPr/>
        </p:nvSpPr>
        <p:spPr>
          <a:xfrm>
            <a:off x="463110" y="3593755"/>
            <a:ext cx="2676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700" dirty="0"/>
              <a:t>Advanced Search</a:t>
            </a:r>
            <a:endParaRPr lang="en-US" sz="27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54599C9-4D56-2045-95E7-13CB550D56E9}"/>
              </a:ext>
            </a:extLst>
          </p:cNvPr>
          <p:cNvSpPr/>
          <p:nvPr/>
        </p:nvSpPr>
        <p:spPr>
          <a:xfrm>
            <a:off x="5450658" y="4451838"/>
            <a:ext cx="1597537" cy="8875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5324712-8071-4E9A-8E1E-BFF75C9C750D}"/>
              </a:ext>
            </a:extLst>
          </p:cNvPr>
          <p:cNvSpPr/>
          <p:nvPr/>
        </p:nvSpPr>
        <p:spPr>
          <a:xfrm>
            <a:off x="3563888" y="2355313"/>
            <a:ext cx="1381513" cy="678854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E1B80-1D47-4A74-9C0D-BC4C6D88F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087" y="3131376"/>
            <a:ext cx="8229600" cy="36922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2AAFB83-53EC-4000-B5CD-E663FEBEB650}"/>
              </a:ext>
            </a:extLst>
          </p:cNvPr>
          <p:cNvSpPr/>
          <p:nvPr/>
        </p:nvSpPr>
        <p:spPr>
          <a:xfrm rot="1651666">
            <a:off x="5352432" y="3953008"/>
            <a:ext cx="216024" cy="327935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087" y="1635360"/>
            <a:ext cx="7798313" cy="1416981"/>
          </a:xfrm>
        </p:spPr>
        <p:txBody>
          <a:bodyPr>
            <a:normAutofit/>
          </a:bodyPr>
          <a:lstStyle/>
          <a:p>
            <a:r>
              <a:rPr lang="en-AU" dirty="0" err="1"/>
              <a:t>OverDrive</a:t>
            </a:r>
            <a:r>
              <a:rPr lang="en-AU" dirty="0"/>
              <a:t>* and Libby (eBooks) </a:t>
            </a:r>
          </a:p>
          <a:p>
            <a:pPr marL="365760" lvl="1" indent="0">
              <a:buNone/>
            </a:pPr>
            <a:r>
              <a:rPr lang="en-AU" sz="1600" dirty="0"/>
              <a:t>http://</a:t>
            </a:r>
            <a:r>
              <a:rPr lang="en-AU" sz="1600" dirty="0" err="1"/>
              <a:t>help.overdrive.com</a:t>
            </a:r>
            <a:endParaRPr lang="en-AU" sz="1600" dirty="0"/>
          </a:p>
          <a:p>
            <a:pPr marL="365760" lvl="1" indent="0">
              <a:buNone/>
            </a:pPr>
            <a:r>
              <a:rPr lang="en-AU" sz="2000" dirty="0"/>
              <a:t>Can be used on your PC or smart devices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08969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/>
              <a:t>City of Bayswater Libraries</a:t>
            </a:r>
            <a:br>
              <a:rPr lang="en-AU" dirty="0"/>
            </a:br>
            <a:r>
              <a:rPr lang="en-AU" sz="2200" dirty="0">
                <a:hlinkClick r:id="rId2"/>
              </a:rPr>
              <a:t>http://www.bayswater.wa.gov.au</a:t>
            </a:r>
            <a:r>
              <a:rPr lang="en-AU" sz="2200" dirty="0"/>
              <a:t> (google: city of </a:t>
            </a:r>
            <a:r>
              <a:rPr lang="en-AU" sz="2200" dirty="0" err="1"/>
              <a:t>bayswater</a:t>
            </a:r>
            <a:r>
              <a:rPr lang="en-AU" sz="2200" dirty="0"/>
              <a:t> library)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495372"/>
            <a:ext cx="1069908" cy="107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1929" y="2659874"/>
            <a:ext cx="1069908" cy="106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066" y="5944388"/>
            <a:ext cx="897799" cy="47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376400" y="2574919"/>
            <a:ext cx="1522511" cy="184665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>
                <a:solidFill>
                  <a:srgbClr val="0070C0"/>
                </a:solidFill>
              </a:rPr>
              <a:t> </a:t>
            </a:r>
            <a:r>
              <a:rPr lang="en-AU" sz="1600" dirty="0">
                <a:solidFill>
                  <a:srgbClr val="0070C0"/>
                </a:solidFill>
              </a:rPr>
              <a:t>Android 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>
                <a:solidFill>
                  <a:srgbClr val="0070C0"/>
                </a:solidFill>
              </a:rPr>
              <a:t> </a:t>
            </a:r>
            <a:r>
              <a:rPr lang="en-AU" sz="1600" dirty="0" err="1">
                <a:solidFill>
                  <a:srgbClr val="0070C0"/>
                </a:solidFill>
              </a:rPr>
              <a:t>Chromebook</a:t>
            </a:r>
            <a:r>
              <a:rPr lang="en-AU" sz="1600" dirty="0">
                <a:solidFill>
                  <a:srgbClr val="0070C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>
                <a:solidFill>
                  <a:srgbClr val="0070C0"/>
                </a:solidFill>
              </a:rPr>
              <a:t> Apple devices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>
                <a:solidFill>
                  <a:srgbClr val="0070C0"/>
                </a:solidFill>
              </a:rPr>
              <a:t> Windows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>
                <a:solidFill>
                  <a:srgbClr val="0070C0"/>
                </a:solidFill>
              </a:rPr>
              <a:t> Kindle 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>
                <a:solidFill>
                  <a:srgbClr val="0070C0"/>
                </a:solidFill>
              </a:rPr>
              <a:t> Kobo tablets 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>
                <a:solidFill>
                  <a:srgbClr val="0070C0"/>
                </a:solidFill>
              </a:rPr>
              <a:t> NOOK tablets 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84867" y="3855449"/>
            <a:ext cx="6591030" cy="225272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AU" sz="2700" dirty="0" err="1"/>
              <a:t>OverDrive</a:t>
            </a:r>
            <a:r>
              <a:rPr lang="en-AU" sz="2700" dirty="0"/>
              <a:t>* and Libby (</a:t>
            </a:r>
            <a:r>
              <a:rPr lang="en-AU" sz="2700" dirty="0" err="1"/>
              <a:t>eMagazines</a:t>
            </a:r>
            <a:r>
              <a:rPr lang="en-AU" sz="2700" dirty="0"/>
              <a:t>) 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AU" sz="1600" dirty="0"/>
              <a:t>formerly </a:t>
            </a:r>
            <a:r>
              <a:rPr lang="en-AU" sz="1600" dirty="0" err="1"/>
              <a:t>Rbdigital</a:t>
            </a:r>
            <a:r>
              <a:rPr lang="en-AU" sz="1600" dirty="0"/>
              <a:t>/</a:t>
            </a:r>
            <a:r>
              <a:rPr lang="en-AU" sz="1600" dirty="0" err="1"/>
              <a:t>Zinio</a:t>
            </a:r>
            <a:endParaRPr lang="en-AU" sz="1600" dirty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Kanopy</a:t>
            </a:r>
            <a:r>
              <a:rPr kumimoji="0" lang="en-AU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(video)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16" t="3874" r="23105" b="5264"/>
          <a:stretch/>
        </p:blipFill>
        <p:spPr>
          <a:xfrm>
            <a:off x="7692592" y="5090053"/>
            <a:ext cx="1095139" cy="1462793"/>
          </a:xfrm>
          <a:prstGeom prst="rect">
            <a:avLst/>
          </a:prstGeom>
        </p:spPr>
      </p:pic>
      <p:pic>
        <p:nvPicPr>
          <p:cNvPr id="5" name="Picture 4">
            <a:hlinkClick r:id="rId8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367" y="4774268"/>
            <a:ext cx="919296" cy="9192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03DB25-8CB0-4EA0-BD76-75DCFDB1DB2E}"/>
              </a:ext>
            </a:extLst>
          </p:cNvPr>
          <p:cNvSpPr/>
          <p:nvPr/>
        </p:nvSpPr>
        <p:spPr>
          <a:xfrm>
            <a:off x="11196" y="6559498"/>
            <a:ext cx="2435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*Use landscape on tablets</a:t>
            </a:r>
          </a:p>
        </p:txBody>
      </p:sp>
      <p:pic>
        <p:nvPicPr>
          <p:cNvPr id="11" name="Picture 10">
            <a:hlinkClick r:id="rId10"/>
            <a:extLst>
              <a:ext uri="{FF2B5EF4-FFF2-40B4-BE49-F238E27FC236}">
                <a16:creationId xmlns:a16="http://schemas.microsoft.com/office/drawing/2014/main" id="{15CFF7DB-3B31-1840-BF9A-DC7B870D472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181" y="1486970"/>
            <a:ext cx="1095139" cy="10951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DAD58B-02F6-4203-A681-A48A543AF5B4}"/>
              </a:ext>
            </a:extLst>
          </p:cNvPr>
          <p:cNvSpPr txBox="1"/>
          <p:nvPr/>
        </p:nvSpPr>
        <p:spPr>
          <a:xfrm>
            <a:off x="374087" y="2871326"/>
            <a:ext cx="513672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Borrow Box (</a:t>
            </a:r>
            <a:r>
              <a:rPr kumimoji="0" lang="en-AU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eAudio</a:t>
            </a:r>
            <a:r>
              <a:rPr kumimoji="0" lang="en-AU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184232" cy="119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1328"/>
            <a:ext cx="8352928" cy="4525963"/>
          </a:xfrm>
        </p:spPr>
        <p:txBody>
          <a:bodyPr>
            <a:normAutofit/>
          </a:bodyPr>
          <a:lstStyle/>
          <a:p>
            <a:r>
              <a:rPr lang="en-AU" dirty="0"/>
              <a:t>Books can be read in the Browser on your computer or via an app on many smart devices.</a:t>
            </a:r>
          </a:p>
          <a:p>
            <a:endParaRPr lang="en-AU" dirty="0"/>
          </a:p>
          <a:p>
            <a:r>
              <a:rPr lang="en-AU" dirty="0"/>
              <a:t>You must have a valid Library Card which has been given access to the service.</a:t>
            </a:r>
          </a:p>
          <a:p>
            <a:endParaRPr lang="en-AU" dirty="0"/>
          </a:p>
          <a:p>
            <a:r>
              <a:rPr lang="en-AU" dirty="0"/>
              <a:t>The service must be assigned to a library – in this case City of Bayswater.</a:t>
            </a:r>
          </a:p>
          <a:p>
            <a:endParaRPr lang="en-AU" dirty="0"/>
          </a:p>
          <a:p>
            <a:r>
              <a:rPr lang="en-AU" dirty="0"/>
              <a:t>Use the Launch Page from Bayswater Web Site.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576064" cy="23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r>
              <a:rPr lang="en-AU" dirty="0"/>
              <a:t>Overdrive ...on the PC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6381328"/>
            <a:ext cx="3720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There are 2 bookshelves (Library &amp; Personal) in the App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36504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AU" dirty="0"/>
              <a:t>Overdrive Account allow you to share books across multiple devices</a:t>
            </a:r>
          </a:p>
          <a:p>
            <a:pPr>
              <a:spcBef>
                <a:spcPts val="200"/>
              </a:spcBef>
            </a:pPr>
            <a:endParaRPr lang="en-AU" sz="700" dirty="0"/>
          </a:p>
          <a:p>
            <a:pPr>
              <a:spcBef>
                <a:spcPts val="200"/>
              </a:spcBef>
            </a:pPr>
            <a:r>
              <a:rPr lang="en-AU" dirty="0"/>
              <a:t>Libby and Overdrive both work on mobile devices</a:t>
            </a:r>
          </a:p>
          <a:p>
            <a:pPr>
              <a:spcBef>
                <a:spcPts val="200"/>
              </a:spcBef>
            </a:pPr>
            <a:endParaRPr lang="en-AU" sz="700" dirty="0"/>
          </a:p>
          <a:p>
            <a:pPr>
              <a:spcBef>
                <a:spcPts val="200"/>
              </a:spcBef>
            </a:pPr>
            <a:r>
              <a:rPr lang="en-AU" dirty="0"/>
              <a:t>Overdrive remembers bookmarks, settings and pages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Overdrive Portability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21A13B2-A8CB-B54F-B952-4DC453B77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444" y="3681028"/>
            <a:ext cx="4387401" cy="2354813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E70280D-2152-1145-8A38-662D4BE96A45}"/>
              </a:ext>
            </a:extLst>
          </p:cNvPr>
          <p:cNvSpPr txBox="1">
            <a:spLocks/>
          </p:cNvSpPr>
          <p:nvPr/>
        </p:nvSpPr>
        <p:spPr>
          <a:xfrm>
            <a:off x="5148064" y="3659465"/>
            <a:ext cx="4176464" cy="26468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AU" sz="2000" dirty="0"/>
              <a:t>Adobe Digital Editions, Calibre, Stanza and other </a:t>
            </a:r>
            <a:r>
              <a:rPr lang="en-AU" sz="2000" dirty="0" err="1"/>
              <a:t>epub</a:t>
            </a:r>
            <a:r>
              <a:rPr lang="en-AU" sz="2000" dirty="0"/>
              <a:t> readers allow you to view downloaded books on your computer</a:t>
            </a:r>
          </a:p>
          <a:p>
            <a:endParaRPr lang="en-AU" sz="2000" dirty="0"/>
          </a:p>
          <a:p>
            <a:r>
              <a:rPr lang="en-AU" sz="2000" dirty="0"/>
              <a:t>Note: This can cause problems with authorisation on mobile devices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E52491-D7BE-DF40-A365-5FB82232C1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495" y="523185"/>
            <a:ext cx="924635" cy="901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81C1B1-592A-A54C-A1B6-3FEC60B1E5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512" y="1875804"/>
            <a:ext cx="982003" cy="955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AE9C2D-EA3F-5448-AF29-67F9B0FD2B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794" y="950429"/>
            <a:ext cx="924694" cy="9246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C1173130-F1D3-4C63-9311-C1F5E57C9A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629" y="199170"/>
            <a:ext cx="1095139" cy="109513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051" y="142686"/>
            <a:ext cx="1184232" cy="119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1328"/>
            <a:ext cx="8352928" cy="4525963"/>
          </a:xfrm>
        </p:spPr>
        <p:txBody>
          <a:bodyPr>
            <a:normAutofit/>
          </a:bodyPr>
          <a:lstStyle/>
          <a:p>
            <a:r>
              <a:rPr lang="en-AU" dirty="0"/>
              <a:t>Libby is the newer App.</a:t>
            </a:r>
          </a:p>
          <a:p>
            <a:endParaRPr lang="en-AU" dirty="0"/>
          </a:p>
          <a:p>
            <a:r>
              <a:rPr lang="en-AU" dirty="0"/>
              <a:t>Libby is compatible with Android and IOS devices and can be used in browsers on computers and tablets</a:t>
            </a:r>
          </a:p>
          <a:p>
            <a:endParaRPr lang="en-AU" dirty="0"/>
          </a:p>
          <a:p>
            <a:r>
              <a:rPr lang="en-AU" dirty="0"/>
              <a:t>Overdrive works on more devices including Kindle and Windows mobile.</a:t>
            </a:r>
          </a:p>
          <a:p>
            <a:endParaRPr lang="en-AU" dirty="0"/>
          </a:p>
          <a:p>
            <a:r>
              <a:rPr lang="en-AU" dirty="0"/>
              <a:t>Overdrive supports transfer to other e-readers and MP3 players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260648"/>
            <a:ext cx="576064" cy="23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r>
              <a:rPr lang="en-AU" dirty="0"/>
              <a:t>Overdrive vs Libby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6381328"/>
            <a:ext cx="3720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There are 2 bookshelves (Library &amp; Personal) in the App</a:t>
            </a:r>
          </a:p>
        </p:txBody>
      </p:sp>
    </p:spTree>
    <p:extLst>
      <p:ext uri="{BB962C8B-B14F-4D97-AF65-F5344CB8AC3E}">
        <p14:creationId xmlns:p14="http://schemas.microsoft.com/office/powerpoint/2010/main" val="175106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360" y="1363828"/>
            <a:ext cx="8435280" cy="4525963"/>
          </a:xfrm>
        </p:spPr>
        <p:txBody>
          <a:bodyPr>
            <a:normAutofit/>
          </a:bodyPr>
          <a:lstStyle/>
          <a:p>
            <a:r>
              <a:rPr lang="en-AU" dirty="0"/>
              <a:t>Audio Books can be downloaded to your PC and played, or via an app on many smart devices.</a:t>
            </a:r>
          </a:p>
          <a:p>
            <a:endParaRPr lang="en-AU" sz="700" dirty="0"/>
          </a:p>
          <a:p>
            <a:r>
              <a:rPr lang="en-AU" dirty="0"/>
              <a:t>You must have a valid Library Card which has been given access to the service. (case sensitive)</a:t>
            </a:r>
          </a:p>
          <a:p>
            <a:endParaRPr lang="en-AU" sz="700" dirty="0"/>
          </a:p>
          <a:p>
            <a:r>
              <a:rPr lang="en-AU" dirty="0"/>
              <a:t>The service is automatically assigned to your library. </a:t>
            </a:r>
          </a:p>
          <a:p>
            <a:endParaRPr lang="en-AU" sz="700" dirty="0"/>
          </a:p>
          <a:p>
            <a:r>
              <a:rPr lang="en-AU" dirty="0"/>
              <a:t>Use the Launch Page from City of Bayswater Web Site.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Borrow Box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88640"/>
            <a:ext cx="1371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937B0E-5A58-45F7-83DC-ABB743322827}"/>
              </a:ext>
            </a:extLst>
          </p:cNvPr>
          <p:cNvSpPr/>
          <p:nvPr/>
        </p:nvSpPr>
        <p:spPr>
          <a:xfrm>
            <a:off x="11196" y="6559498"/>
            <a:ext cx="3382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*Show available only works in search</a:t>
            </a:r>
          </a:p>
        </p:txBody>
      </p: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F18657D-9E06-064C-BC28-0A3ED17ECC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888" y="4465286"/>
            <a:ext cx="5508104" cy="20577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2028</TotalTime>
  <Words>793</Words>
  <Application>Microsoft Office PowerPoint</Application>
  <PresentationFormat>On-screen Show (4:3)</PresentationFormat>
  <Paragraphs>129</Paragraphs>
  <Slides>14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eBooks, eAudio &amp; eMagazines</vt:lpstr>
      <vt:lpstr>What’s all this eStuff?</vt:lpstr>
      <vt:lpstr>Where to get Free eBooks?</vt:lpstr>
      <vt:lpstr>City of Bayswater Libraries https://www.bayswater.wa.gov.au/arts-and-leisure/libraries/e-library-and-catalogue (google: city of bayswater library)</vt:lpstr>
      <vt:lpstr>City of Bayswater Libraries http://www.bayswater.wa.gov.au (google: city of bayswater library)</vt:lpstr>
      <vt:lpstr>Overdrive ...on the PC</vt:lpstr>
      <vt:lpstr>Overdrive Portability</vt:lpstr>
      <vt:lpstr>Overdrive vs Libby</vt:lpstr>
      <vt:lpstr>Borrow Box</vt:lpstr>
      <vt:lpstr>Rbdigital ...on the PC</vt:lpstr>
      <vt:lpstr>Magazines ...PC and Devices </vt:lpstr>
      <vt:lpstr>Apps – Let’s test them out!</vt:lpstr>
      <vt:lpstr>Lets Explore some other sites...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 and Emailing</dc:title>
  <dc:creator>Tony</dc:creator>
  <cp:lastModifiedBy>Tony Maccione</cp:lastModifiedBy>
  <cp:revision>124</cp:revision>
  <dcterms:created xsi:type="dcterms:W3CDTF">2014-03-12T13:51:12Z</dcterms:created>
  <dcterms:modified xsi:type="dcterms:W3CDTF">2021-12-11T08:45:00Z</dcterms:modified>
</cp:coreProperties>
</file>